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0"/>
  </p:notesMasterIdLst>
  <p:sldIdLst>
    <p:sldId id="368" r:id="rId6"/>
    <p:sldId id="379" r:id="rId7"/>
    <p:sldId id="366" r:id="rId8"/>
    <p:sldId id="367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3" autoAdjust="0"/>
    <p:restoredTop sz="82591" autoAdjust="0"/>
  </p:normalViewPr>
  <p:slideViewPr>
    <p:cSldViewPr snapToGrid="0">
      <p:cViewPr varScale="1">
        <p:scale>
          <a:sx n="105" d="100"/>
          <a:sy n="105" d="100"/>
        </p:scale>
        <p:origin x="8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4/8/15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DB30F-C7B8-44CD-B859-5B727D581C7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229519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w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wm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Convergence Strategy 		(11.7)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Divergence Test 	</a:t>
            </a:r>
            <a:r>
              <a:rPr lang="en-US" dirty="0" smtClean="0"/>
              <a:t>			(11.2)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Test p-series or geometric </a:t>
            </a:r>
            <a:r>
              <a:rPr lang="en-US" dirty="0" smtClean="0"/>
              <a:t>			(11.2/3)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Comparison Test </a:t>
            </a:r>
            <a:r>
              <a:rPr lang="en-US" dirty="0" smtClean="0"/>
              <a:t>				(11.4)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Alternating Series Test </a:t>
            </a:r>
            <a:r>
              <a:rPr lang="en-US" dirty="0" smtClean="0"/>
              <a:t>			(11.5)</a:t>
            </a:r>
          </a:p>
          <a:p>
            <a:pPr lvl="1"/>
            <a:r>
              <a:rPr lang="en-US" dirty="0" smtClean="0"/>
              <a:t>Ratio Test 					(11.6)</a:t>
            </a:r>
          </a:p>
          <a:p>
            <a:pPr lvl="1"/>
            <a:r>
              <a:rPr lang="en-US" dirty="0" smtClean="0"/>
              <a:t>Root Test 					(11.6)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Integral Test 	</a:t>
            </a:r>
            <a:r>
              <a:rPr lang="en-US" dirty="0" smtClean="0"/>
              <a:t>				(11.3)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8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Test the convergence of the series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>
                <a:solidFill>
                  <a:srgbClr val="00ADEF"/>
                </a:solidFill>
              </a:rPr>
              <a:t>Solution: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>
              <a:solidFill>
                <a:srgbClr val="00ADEF"/>
              </a:solidFill>
            </a:endParaRP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>
              <a:solidFill>
                <a:srgbClr val="00ADEF"/>
              </a:solidFill>
            </a:endParaRP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>
              <a:solidFill>
                <a:srgbClr val="00ADEF"/>
              </a:solidFill>
            </a:endParaRP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>
              <a:solidFill>
                <a:srgbClr val="00ADEF"/>
              </a:solidFill>
            </a:endParaRP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>
              <a:solidFill>
                <a:srgbClr val="00ADEF"/>
              </a:solidFill>
            </a:endParaRP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>
              <a:solidFill>
                <a:srgbClr val="00ADEF"/>
              </a:solidFill>
            </a:endParaRP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Thus the given series converges by the Root Test</a:t>
            </a:r>
            <a:r>
              <a:rPr lang="en-US" altLang="en-US" sz="2400" dirty="0" smtClean="0"/>
              <a:t>.</a:t>
            </a:r>
            <a:endParaRPr lang="en-US" altLang="en-US" sz="2400" dirty="0">
              <a:solidFill>
                <a:srgbClr val="00ADEF"/>
              </a:solidFill>
            </a:endParaRPr>
          </a:p>
        </p:txBody>
      </p:sp>
      <p:pic>
        <p:nvPicPr>
          <p:cNvPr id="1515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361281"/>
            <a:ext cx="1873250" cy="79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1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95600"/>
            <a:ext cx="2438400" cy="95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156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1" r="51785" b="17444"/>
          <a:stretch>
            <a:fillRect/>
          </a:stretch>
        </p:blipFill>
        <p:spPr bwMode="auto">
          <a:xfrm>
            <a:off x="2271713" y="4191000"/>
            <a:ext cx="2057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156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5"/>
          <a:stretch>
            <a:fillRect/>
          </a:stretch>
        </p:blipFill>
        <p:spPr bwMode="auto">
          <a:xfrm>
            <a:off x="4314825" y="3962400"/>
            <a:ext cx="22098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1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1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1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1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51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 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22" y="1806943"/>
            <a:ext cx="2114828" cy="1042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598" y="1852918"/>
            <a:ext cx="2237426" cy="95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1883568"/>
            <a:ext cx="2022880" cy="888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9006" y="1545987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Comparison Test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006" y="3010653"/>
            <a:ext cx="18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Alternating Series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64" y="3505201"/>
            <a:ext cx="2398957" cy="807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562" y="3505201"/>
            <a:ext cx="2297455" cy="7744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006" y="4720828"/>
            <a:ext cx="162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Ratio/Root Test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235" y="5090160"/>
            <a:ext cx="1533186" cy="9299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8960" y="5207679"/>
            <a:ext cx="1985601" cy="9048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00" y="5135880"/>
            <a:ext cx="2161540" cy="108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" y="1417638"/>
            <a:ext cx="5462454" cy="1599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3048000"/>
            <a:ext cx="5279826" cy="29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Alternating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" y="1516190"/>
            <a:ext cx="6904557" cy="1860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9" y="3377184"/>
            <a:ext cx="5396389" cy="30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4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Root/Ratio Tests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" y="1097598"/>
            <a:ext cx="5208977" cy="22624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3406458"/>
            <a:ext cx="5814060" cy="1867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" y="5402899"/>
            <a:ext cx="5814060" cy="9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5" name="Picture 5" descr="Picture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39" y="4187803"/>
            <a:ext cx="5971943" cy="219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39" y="1391778"/>
            <a:ext cx="6390669" cy="9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Pictur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39" y="2460000"/>
            <a:ext cx="6119433" cy="159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774" y="91543"/>
            <a:ext cx="67818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Verdana" pitchFamily="34" charset="0"/>
              </a:rPr>
              <a:t>Math 152</a:t>
            </a:r>
            <a:endParaRPr lang="en-US" dirty="0" smtClean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102326"/>
              </p:ext>
            </p:extLst>
          </p:nvPr>
        </p:nvGraphicFramePr>
        <p:xfrm>
          <a:off x="1438728" y="1331680"/>
          <a:ext cx="6324600" cy="252222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3581400"/>
                <a:gridCol w="1600200"/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Lesson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Topic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Reading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Comparison tests/alternating series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11.4/11.5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Absolute Convergence, Ratio &amp; Root Tests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11.6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Power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Series/Representation of Functions as Power Series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11.8/11.9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438728" y="2427508"/>
            <a:ext cx="6324600" cy="762001"/>
          </a:xfrm>
          <a:prstGeom prst="roundRect">
            <a:avLst/>
          </a:prstGeom>
          <a:solidFill>
            <a:srgbClr val="9BBB59">
              <a:alpha val="3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Objectives:</a:t>
            </a:r>
          </a:p>
          <a:p>
            <a:r>
              <a:rPr lang="en-US" sz="2000" dirty="0"/>
              <a:t>Explain </a:t>
            </a:r>
            <a:r>
              <a:rPr lang="en-US" sz="2000" b="1" dirty="0"/>
              <a:t>ABSOLUTE CONVERGENCE </a:t>
            </a:r>
            <a:r>
              <a:rPr lang="en-US" sz="2000" dirty="0"/>
              <a:t>of a series	</a:t>
            </a:r>
          </a:p>
          <a:p>
            <a:r>
              <a:rPr lang="en-US" sz="2000" dirty="0"/>
              <a:t>Recognize how and when to apply the </a:t>
            </a:r>
            <a:r>
              <a:rPr lang="en-US" sz="2000" b="1" dirty="0"/>
              <a:t>Ratio &amp; Root Tests</a:t>
            </a:r>
            <a:r>
              <a:rPr lang="en-US" sz="2000" dirty="0"/>
              <a:t>	</a:t>
            </a:r>
          </a:p>
          <a:p>
            <a:r>
              <a:rPr lang="en-US" sz="2000" dirty="0"/>
              <a:t>Use Ratio and Root Tests to show convergence/divergence 		</a:t>
            </a:r>
          </a:p>
        </p:txBody>
      </p:sp>
    </p:spTree>
    <p:extLst>
      <p:ext uri="{BB962C8B-B14F-4D97-AF65-F5344CB8AC3E}">
        <p14:creationId xmlns:p14="http://schemas.microsoft.com/office/powerpoint/2010/main" val="298160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Convergence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37360"/>
            <a:ext cx="80010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90475"/>
            <a:ext cx="8001000" cy="83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42091"/>
            <a:ext cx="80010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41120"/>
            <a:ext cx="45974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645920" y="2172970"/>
            <a:ext cx="5943600" cy="869950"/>
            <a:chOff x="1645920" y="2617470"/>
            <a:chExt cx="5943600" cy="869950"/>
          </a:xfrm>
        </p:grpSpPr>
        <p:pic>
          <p:nvPicPr>
            <p:cNvPr id="4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844"/>
            <a:stretch>
              <a:fillRect/>
            </a:stretch>
          </p:blipFill>
          <p:spPr bwMode="auto">
            <a:xfrm>
              <a:off x="1645920" y="2636520"/>
              <a:ext cx="2590800" cy="850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6"/>
            <a:stretch>
              <a:fillRect/>
            </a:stretch>
          </p:blipFill>
          <p:spPr bwMode="auto">
            <a:xfrm>
              <a:off x="4312920" y="2617470"/>
              <a:ext cx="3276600" cy="850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2811780" y="3217545"/>
            <a:ext cx="396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/>
              <a:t>is a convergent </a:t>
            </a:r>
            <a:r>
              <a:rPr lang="en-US" altLang="en-US" sz="2400" i="1" dirty="0"/>
              <a:t>p</a:t>
            </a:r>
            <a:r>
              <a:rPr lang="en-US" altLang="en-US" sz="2400" dirty="0"/>
              <a:t>-series (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2)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4041775"/>
            <a:ext cx="44196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6"/>
          <a:stretch>
            <a:fillRect/>
          </a:stretch>
        </p:blipFill>
        <p:spPr bwMode="auto">
          <a:xfrm>
            <a:off x="1706880" y="4758055"/>
            <a:ext cx="26670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4"/>
          <a:stretch>
            <a:fillRect/>
          </a:stretch>
        </p:blipFill>
        <p:spPr bwMode="auto">
          <a:xfrm>
            <a:off x="4373880" y="4758055"/>
            <a:ext cx="32004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70560" y="3755410"/>
            <a:ext cx="8061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2460" y="5870554"/>
            <a:ext cx="8061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/>
              <a:t>is the harmonic series (</a:t>
            </a:r>
            <a:r>
              <a:rPr lang="en-US" altLang="en-US" sz="2000" i="1" dirty="0"/>
              <a:t>p</a:t>
            </a:r>
            <a:r>
              <a:rPr lang="en-US" altLang="en-US" sz="2000" dirty="0"/>
              <a:t>-series with </a:t>
            </a:r>
            <a:r>
              <a:rPr lang="en-US" altLang="en-US" sz="2000" i="1" dirty="0"/>
              <a:t>p </a:t>
            </a:r>
            <a:r>
              <a:rPr lang="en-US" altLang="en-US" sz="2000" dirty="0"/>
              <a:t>= 1) and </a:t>
            </a:r>
            <a:r>
              <a:rPr lang="en-US" altLang="en-US" sz="2000" dirty="0" smtClean="0"/>
              <a:t>is  therefore </a:t>
            </a:r>
            <a:r>
              <a:rPr lang="en-US" altLang="en-US" sz="2000" dirty="0"/>
              <a:t>divergent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622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 Test</a:t>
            </a:r>
            <a:endParaRPr 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83080"/>
            <a:ext cx="8094454" cy="3838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en-US" dirty="0" smtClean="0"/>
              <a:t>Ratio Tests</a:t>
            </a:r>
            <a:endParaRPr lang="en-US" altLang="en-US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2400" b="1" dirty="0"/>
              <a:t>Note: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Part (iii) of the Ratio Test says that if 		               the test gives no information. For instance, for the convergent series </a:t>
            </a:r>
            <a:r>
              <a:rPr lang="en-US" altLang="en-US" sz="2400" dirty="0">
                <a:sym typeface="Symbol" charset="2"/>
              </a:rPr>
              <a:t></a:t>
            </a:r>
            <a:r>
              <a:rPr lang="en-US" altLang="en-US" sz="2400" dirty="0"/>
              <a:t> 1/</a:t>
            </a:r>
            <a:r>
              <a:rPr lang="en-US" altLang="en-US" sz="2400" i="1" dirty="0"/>
              <a:t>n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we have</a:t>
            </a:r>
          </a:p>
        </p:txBody>
      </p:sp>
      <p:pic>
        <p:nvPicPr>
          <p:cNvPr id="144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20" y="1698307"/>
            <a:ext cx="28956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7185025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5104" y="5632704"/>
            <a:ext cx="368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know this converges because p&gt;1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altLang="en-US" dirty="0" smtClean="0"/>
              <a:t>Ratio Test</a:t>
            </a:r>
            <a:endParaRPr lang="en-US" alt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2400" dirty="0"/>
              <a:t>whereas for the divergent series </a:t>
            </a:r>
            <a:r>
              <a:rPr lang="en-US" altLang="en-US" sz="2400" dirty="0">
                <a:sym typeface="Symbol" charset="2"/>
              </a:rPr>
              <a:t></a:t>
            </a:r>
            <a:r>
              <a:rPr lang="en-US" altLang="en-US" sz="2400" dirty="0"/>
              <a:t> 1/</a:t>
            </a:r>
            <a:r>
              <a:rPr lang="en-US" altLang="en-US" sz="2400" i="1" dirty="0"/>
              <a:t>n </a:t>
            </a:r>
            <a:r>
              <a:rPr lang="en-US" altLang="en-US" sz="2400" dirty="0"/>
              <a:t>we have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 smtClean="0"/>
          </a:p>
          <a:p>
            <a:endParaRPr lang="en-US" altLang="en-US" sz="2400" dirty="0"/>
          </a:p>
          <a:p>
            <a:r>
              <a:rPr lang="en-US" altLang="en-US" sz="2400" dirty="0" smtClean="0"/>
              <a:t>Therefore</a:t>
            </a:r>
            <a:r>
              <a:rPr lang="en-US" altLang="en-US" sz="2400" dirty="0"/>
              <a:t>, if                                     </a:t>
            </a:r>
            <a:r>
              <a:rPr lang="en-US" altLang="en-US" sz="2400" dirty="0" smtClean="0"/>
              <a:t>         the </a:t>
            </a:r>
            <a:r>
              <a:rPr lang="en-US" altLang="en-US" sz="2400" dirty="0"/>
              <a:t>series </a:t>
            </a:r>
            <a:r>
              <a:rPr lang="en-US" altLang="en-US" sz="2400" dirty="0">
                <a:sym typeface="Symbol" charset="2"/>
              </a:rPr>
              <a:t></a:t>
            </a:r>
            <a:r>
              <a:rPr lang="en-US" altLang="en-US" sz="2400" dirty="0"/>
              <a:t> </a:t>
            </a:r>
            <a:r>
              <a:rPr lang="en-US" altLang="en-US" sz="2400" i="1" dirty="0"/>
              <a:t>a</a:t>
            </a:r>
            <a:r>
              <a:rPr lang="en-US" altLang="en-US" sz="2400" i="1" baseline="-25000" dirty="0"/>
              <a:t>n</a:t>
            </a:r>
            <a:r>
              <a:rPr lang="en-US" altLang="en-US" sz="2400" i="1" dirty="0"/>
              <a:t> </a:t>
            </a:r>
            <a:r>
              <a:rPr lang="en-US" altLang="en-US" sz="2400" dirty="0"/>
              <a:t>might converge or it might diverge. In this case the Ratio Test fails and we must use some other test.</a:t>
            </a:r>
          </a:p>
        </p:txBody>
      </p:sp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5348288" cy="15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68" y="4895230"/>
            <a:ext cx="29718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3"/>
          <a:stretch>
            <a:fillRect/>
          </a:stretch>
        </p:blipFill>
        <p:spPr bwMode="auto">
          <a:xfrm>
            <a:off x="7467600" y="2133600"/>
            <a:ext cx="1165225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63368" y="4084256"/>
            <a:ext cx="362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know this diverges because p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Test</a:t>
            </a:r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8" y="1859280"/>
            <a:ext cx="8473802" cy="272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695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WNAA5TKYMJS6-322-55</_dlc_DocId>
    <_dlc_DocIdUrl xmlns="e1f6cb1f-7c95-4a72-8369-b6b5464bd620">
      <Url>https://eis.usafa.edu/academics/math/DFMS_Course_Sites/Fall_2014_Courses/Math_152/_layouts/DocIdRedir.aspx?ID=WNAA5TKYMJS6-322-55</Url>
      <Description>WNAA5TKYMJS6-322-55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1735368-45D0-43DE-A5F7-D095860C4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335198-23E3-4D4E-9501-08533706BE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62D97E-C9E4-489E-8A5B-E53CBB543224}">
  <ds:schemaRefs>
    <ds:schemaRef ds:uri="http://schemas.microsoft.com/office/2006/metadata/properties"/>
    <ds:schemaRef ds:uri="http://schemas.microsoft.com/office/infopath/2007/PartnerControls"/>
    <ds:schemaRef ds:uri="e1f6cb1f-7c95-4a72-8369-b6b5464bd620"/>
  </ds:schemaRefs>
</ds:datastoreItem>
</file>

<file path=customXml/itemProps4.xml><?xml version="1.0" encoding="utf-8"?>
<ds:datastoreItem xmlns:ds="http://schemas.openxmlformats.org/officeDocument/2006/customXml" ds:itemID="{2FD62FAF-F34B-4978-8D8B-76F4B457565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48682</TotalTime>
  <Words>165</Words>
  <Application>Microsoft Macintosh PowerPoint</Application>
  <PresentationFormat>On-screen Show (4:3)</PresentationFormat>
  <Paragraphs>67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Century Schoolbook</vt:lpstr>
      <vt:lpstr>Symbol</vt:lpstr>
      <vt:lpstr>Verdana</vt:lpstr>
      <vt:lpstr>Arial</vt:lpstr>
      <vt:lpstr>Office Theme</vt:lpstr>
      <vt:lpstr>Road ahead</vt:lpstr>
      <vt:lpstr>Review</vt:lpstr>
      <vt:lpstr>Math 152</vt:lpstr>
      <vt:lpstr>Absolute Convergence</vt:lpstr>
      <vt:lpstr>Example</vt:lpstr>
      <vt:lpstr>Ratio Test</vt:lpstr>
      <vt:lpstr>Ratio Tests</vt:lpstr>
      <vt:lpstr>Ratio Test</vt:lpstr>
      <vt:lpstr>Root Test</vt:lpstr>
      <vt:lpstr>Example</vt:lpstr>
      <vt:lpstr>Desk Work</vt:lpstr>
      <vt:lpstr>Comparison Test</vt:lpstr>
      <vt:lpstr>Alternating Series</vt:lpstr>
      <vt:lpstr>Root/Ratio Tests</vt:lpstr>
    </vt:vector>
  </TitlesOfParts>
  <Company>USAFA/DFMS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6.2 Constructing Antiderivatives Analytically</dc:title>
  <dc:subject>Spring 2013 - M142 - Section 6.2</dc:subject>
  <dc:creator>Thomas.Fulton@usafa.edu</dc:creator>
  <cp:lastModifiedBy>Microsoft Office User</cp:lastModifiedBy>
  <cp:revision>364</cp:revision>
  <dcterms:created xsi:type="dcterms:W3CDTF">2012-07-23T15:58:59Z</dcterms:created>
  <dcterms:modified xsi:type="dcterms:W3CDTF">2015-04-08T17:48:46Z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c4eb1fe6-1268-46e6-8415-3e601847082d</vt:lpwstr>
  </property>
</Properties>
</file>